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9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7" r:id="rId10"/>
    <p:sldId id="265" r:id="rId11"/>
    <p:sldId id="266" r:id="rId12"/>
  </p:sldIdLst>
  <p:sldSz cx="18288000" cy="10287000"/>
  <p:notesSz cx="6858000" cy="9144000"/>
  <p:embeddedFontLst>
    <p:embeddedFont>
      <p:font typeface="Algerian" panose="04020705040A02060702" pitchFamily="82" charset="0"/>
      <p:regular r:id="rId14"/>
    </p:embeddedFont>
    <p:embeddedFont>
      <p:font typeface="Baskerville Old Face" panose="02020602080505020303" pitchFamily="18" charset="0"/>
      <p:regular r:id="rId15"/>
    </p:embeddedFont>
    <p:embeddedFont>
      <p:font typeface="Clear Sans Regular Bold" panose="020B060402020202020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480" userDrawn="1">
          <p15:clr>
            <a:srgbClr val="A4A3A4"/>
          </p15:clr>
        </p15:guide>
        <p15:guide id="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83C84"/>
    <a:srgbClr val="A100FF"/>
    <a:srgbClr val="461B49"/>
    <a:srgbClr val="963488"/>
    <a:srgbClr val="2831A2"/>
    <a:srgbClr val="2086AA"/>
    <a:srgbClr val="1994B1"/>
    <a:srgbClr val="00BA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0279" autoAdjust="0"/>
    <p:restoredTop sz="95256" autoAdjust="0"/>
  </p:normalViewPr>
  <p:slideViewPr>
    <p:cSldViewPr>
      <p:cViewPr varScale="1">
        <p:scale>
          <a:sx n="54" d="100"/>
          <a:sy n="54" d="100"/>
        </p:scale>
        <p:origin x="82" y="197"/>
      </p:cViewPr>
      <p:guideLst>
        <p:guide orient="horz" pos="6480"/>
        <p:guide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P\Downloads\FINAL%20CONTENT%20DATA%20SET.csv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P\Downloads\FINAL%20CONTENT%20DATA%20SET.csv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8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800"/>
              <a:t>Most</a:t>
            </a:r>
            <a:r>
              <a:rPr lang="en-US" sz="2800" baseline="0"/>
              <a:t> Popular Categories</a:t>
            </a:r>
            <a:endParaRPr lang="en-US" sz="280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Sheet1!$A$1:$A$5</c:f>
              <c:strCache>
                <c:ptCount val="5"/>
                <c:pt idx="0">
                  <c:v>animals</c:v>
                </c:pt>
                <c:pt idx="1">
                  <c:v>cooking</c:v>
                </c:pt>
                <c:pt idx="2">
                  <c:v>culture</c:v>
                </c:pt>
                <c:pt idx="3">
                  <c:v>dogs</c:v>
                </c:pt>
                <c:pt idx="4">
                  <c:v>education</c:v>
                </c:pt>
              </c:strCache>
            </c:strRef>
          </c:cat>
          <c:val>
            <c:numRef>
              <c:f>Sheet1!$B$1:$B$5</c:f>
              <c:numCache>
                <c:formatCode>General</c:formatCode>
                <c:ptCount val="5"/>
                <c:pt idx="0">
                  <c:v>74965</c:v>
                </c:pt>
                <c:pt idx="1">
                  <c:v>64756</c:v>
                </c:pt>
                <c:pt idx="2">
                  <c:v>66579</c:v>
                </c:pt>
                <c:pt idx="3">
                  <c:v>52511</c:v>
                </c:pt>
                <c:pt idx="4">
                  <c:v>57436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F49-4043-906B-50AB722E9333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158474368"/>
        <c:axId val="1158478208"/>
      </c:barChart>
      <c:catAx>
        <c:axId val="1158474368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58478208"/>
        <c:crosses val="autoZero"/>
        <c:auto val="1"/>
        <c:lblAlgn val="ctr"/>
        <c:lblOffset val="100"/>
        <c:noMultiLvlLbl val="0"/>
      </c:catAx>
      <c:valAx>
        <c:axId val="1158478208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11584743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32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3200"/>
              <a:t>Content</a:t>
            </a:r>
            <a:r>
              <a:rPr lang="en-US" sz="3200" baseline="0"/>
              <a:t> Sentiments</a:t>
            </a:r>
            <a:endParaRPr lang="en-US" sz="320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2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Sheet2!$H$1</c:f>
              <c:strCache>
                <c:ptCount val="1"/>
                <c:pt idx="0">
                  <c:v>count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Sheet2!$G$2:$G$5</c:f>
              <c:strCache>
                <c:ptCount val="4"/>
                <c:pt idx="0">
                  <c:v>photo</c:v>
                </c:pt>
                <c:pt idx="1">
                  <c:v>video</c:v>
                </c:pt>
                <c:pt idx="2">
                  <c:v>GIF</c:v>
                </c:pt>
                <c:pt idx="3">
                  <c:v>audio</c:v>
                </c:pt>
              </c:strCache>
            </c:strRef>
          </c:cat>
          <c:val>
            <c:numRef>
              <c:f>Sheet2!$H$2:$H$5</c:f>
              <c:numCache>
                <c:formatCode>General</c:formatCode>
                <c:ptCount val="4"/>
                <c:pt idx="0">
                  <c:v>6589</c:v>
                </c:pt>
                <c:pt idx="1">
                  <c:v>6245</c:v>
                </c:pt>
                <c:pt idx="2">
                  <c:v>6079</c:v>
                </c:pt>
                <c:pt idx="3">
                  <c:v>5660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102-408A-9CD1-D38C976F2F1C}"/>
            </c:ext>
          </c:extLst>
        </c:ser>
        <c:ser>
          <c:idx val="1"/>
          <c:order val="1"/>
          <c:tx>
            <c:strRef>
              <c:f>Sheet2!$I$1</c:f>
              <c:strCache>
                <c:ptCount val="1"/>
                <c:pt idx="0">
                  <c:v>positive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Sheet2!$G$2:$G$5</c:f>
              <c:strCache>
                <c:ptCount val="4"/>
                <c:pt idx="0">
                  <c:v>photo</c:v>
                </c:pt>
                <c:pt idx="1">
                  <c:v>video</c:v>
                </c:pt>
                <c:pt idx="2">
                  <c:v>GIF</c:v>
                </c:pt>
                <c:pt idx="3">
                  <c:v>audio</c:v>
                </c:pt>
              </c:strCache>
            </c:strRef>
          </c:cat>
          <c:val>
            <c:numRef>
              <c:f>Sheet2!$I$2:$I$5</c:f>
              <c:numCache>
                <c:formatCode>General</c:formatCode>
                <c:ptCount val="4"/>
                <c:pt idx="0">
                  <c:v>3700</c:v>
                </c:pt>
                <c:pt idx="1">
                  <c:v>3510</c:v>
                </c:pt>
                <c:pt idx="2">
                  <c:v>3381</c:v>
                </c:pt>
                <c:pt idx="3">
                  <c:v>3216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102-408A-9CD1-D38C976F2F1C}"/>
            </c:ext>
          </c:extLst>
        </c:ser>
        <c:ser>
          <c:idx val="2"/>
          <c:order val="2"/>
          <c:tx>
            <c:strRef>
              <c:f>Sheet2!$J$1</c:f>
              <c:strCache>
                <c:ptCount val="1"/>
                <c:pt idx="0">
                  <c:v>negative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Sheet2!$G$2:$G$5</c:f>
              <c:strCache>
                <c:ptCount val="4"/>
                <c:pt idx="0">
                  <c:v>photo</c:v>
                </c:pt>
                <c:pt idx="1">
                  <c:v>video</c:v>
                </c:pt>
                <c:pt idx="2">
                  <c:v>GIF</c:v>
                </c:pt>
                <c:pt idx="3">
                  <c:v>audio</c:v>
                </c:pt>
              </c:strCache>
            </c:strRef>
          </c:cat>
          <c:val>
            <c:numRef>
              <c:f>Sheet2!$J$2:$J$5</c:f>
              <c:numCache>
                <c:formatCode>General</c:formatCode>
                <c:ptCount val="4"/>
                <c:pt idx="0">
                  <c:v>2057</c:v>
                </c:pt>
                <c:pt idx="1">
                  <c:v>1943</c:v>
                </c:pt>
                <c:pt idx="2">
                  <c:v>1924</c:v>
                </c:pt>
                <c:pt idx="3">
                  <c:v>1771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102-408A-9CD1-D38C976F2F1C}"/>
            </c:ext>
          </c:extLst>
        </c:ser>
        <c:ser>
          <c:idx val="3"/>
          <c:order val="3"/>
          <c:tx>
            <c:strRef>
              <c:f>Sheet2!$K$1</c:f>
              <c:strCache>
                <c:ptCount val="1"/>
                <c:pt idx="0">
                  <c:v>neutral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Sheet2!$G$2:$G$5</c:f>
              <c:strCache>
                <c:ptCount val="4"/>
                <c:pt idx="0">
                  <c:v>photo</c:v>
                </c:pt>
                <c:pt idx="1">
                  <c:v>video</c:v>
                </c:pt>
                <c:pt idx="2">
                  <c:v>GIF</c:v>
                </c:pt>
                <c:pt idx="3">
                  <c:v>audio</c:v>
                </c:pt>
              </c:strCache>
            </c:strRef>
          </c:cat>
          <c:val>
            <c:numRef>
              <c:f>Sheet2!$K$2:$K$5</c:f>
              <c:numCache>
                <c:formatCode>General</c:formatCode>
                <c:ptCount val="4"/>
                <c:pt idx="0">
                  <c:v>832</c:v>
                </c:pt>
                <c:pt idx="1">
                  <c:v>792</c:v>
                </c:pt>
                <c:pt idx="2">
                  <c:v>774</c:v>
                </c:pt>
                <c:pt idx="3">
                  <c:v>673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B102-408A-9CD1-D38C976F2F1C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257321680"/>
        <c:axId val="1257301520"/>
      </c:barChart>
      <c:catAx>
        <c:axId val="12573216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57301520"/>
        <c:crosses val="autoZero"/>
        <c:auto val="1"/>
        <c:lblAlgn val="ctr"/>
        <c:lblOffset val="100"/>
        <c:noMultiLvlLbl val="0"/>
      </c:catAx>
      <c:valAx>
        <c:axId val="1257301520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573216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svg>
</file>

<file path=ppt/media/image12.svg>
</file>

<file path=ppt/media/image13.jpeg>
</file>

<file path=ppt/media/image14.jpeg>
</file>

<file path=ppt/media/image15.jpeg>
</file>

<file path=ppt/media/image16.jpeg>
</file>

<file path=ppt/media/image17.png>
</file>

<file path=ppt/media/image18.svg>
</file>

<file path=ppt/media/image19.jpeg>
</file>

<file path=ppt/media/image2.svg>
</file>

<file path=ppt/media/image20.sv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24.12.2024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24.12.2024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1</a:t>
            </a:fld>
            <a:endParaRPr lang="cs-CZ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24.12.2024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10</a:t>
            </a:fld>
            <a:endParaRPr lang="cs-CZ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24.12.2024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11</a:t>
            </a:fld>
            <a:endParaRPr lang="cs-CZ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24.12.2024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2</a:t>
            </a:fld>
            <a:endParaRPr lang="cs-CZ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24.12.2024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3</a:t>
            </a:fld>
            <a:endParaRPr lang="cs-CZ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24.12.2024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4</a:t>
            </a:fld>
            <a:endParaRPr lang="cs-CZ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24.12.2024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5</a:t>
            </a:fld>
            <a:endParaRPr lang="cs-CZ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24.12.2024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6</a:t>
            </a:fld>
            <a:endParaRPr lang="cs-CZ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24.12.2024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7</a:t>
            </a:fld>
            <a:endParaRPr lang="cs-CZ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24.12.2024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8</a:t>
            </a:fld>
            <a:endParaRPr lang="cs-CZ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24.12.2024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9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847306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Relationship Id="rId9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9.jpe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10" Type="http://schemas.openxmlformats.org/officeDocument/2006/relationships/image" Target="../media/image5.png"/><Relationship Id="rId4" Type="http://schemas.openxmlformats.org/officeDocument/2006/relationships/notesSlide" Target="../notesSlides/notesSlide10.xml"/><Relationship Id="rId9" Type="http://schemas.openxmlformats.org/officeDocument/2006/relationships/image" Target="../media/image9.sv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sv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20.sv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1.xml"/><Relationship Id="rId9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8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2.xml"/><Relationship Id="rId9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0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Relationship Id="rId9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sv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png"/><Relationship Id="rId12" Type="http://schemas.openxmlformats.org/officeDocument/2006/relationships/image" Target="../media/image5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7.svg"/><Relationship Id="rId11" Type="http://schemas.openxmlformats.org/officeDocument/2006/relationships/image" Target="../media/image13.jpeg"/><Relationship Id="rId5" Type="http://schemas.openxmlformats.org/officeDocument/2006/relationships/image" Target="../media/image6.png"/><Relationship Id="rId10" Type="http://schemas.openxmlformats.org/officeDocument/2006/relationships/image" Target="../media/image12.svg"/><Relationship Id="rId4" Type="http://schemas.openxmlformats.org/officeDocument/2006/relationships/notesSlide" Target="../notesSlides/notesSlide4.xml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4.jpe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10" Type="http://schemas.openxmlformats.org/officeDocument/2006/relationships/image" Target="../media/image5.png"/><Relationship Id="rId4" Type="http://schemas.openxmlformats.org/officeDocument/2006/relationships/notesSlide" Target="../notesSlides/notesSlide5.xml"/><Relationship Id="rId9" Type="http://schemas.openxmlformats.org/officeDocument/2006/relationships/image" Target="../media/image16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Relationship Id="rId9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8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7.xml"/><Relationship Id="rId9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6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10" Type="http://schemas.openxmlformats.org/officeDocument/2006/relationships/image" Target="../media/image5.png"/><Relationship Id="rId4" Type="http://schemas.openxmlformats.org/officeDocument/2006/relationships/notesSlide" Target="../notesSlides/notesSlide8.xml"/><Relationship Id="rId9" Type="http://schemas.openxmlformats.org/officeDocument/2006/relationships/chart" Target="../charts/char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6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10" Type="http://schemas.openxmlformats.org/officeDocument/2006/relationships/image" Target="../media/image5.png"/><Relationship Id="rId4" Type="http://schemas.openxmlformats.org/officeDocument/2006/relationships/notesSlide" Target="../notesSlides/notesSlide9.xml"/><Relationship Id="rId9" Type="http://schemas.openxmlformats.org/officeDocument/2006/relationships/chart" Target="../charts/char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10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6394731" y="0"/>
            <a:ext cx="1893269" cy="10287000"/>
          </a:xfrm>
          <a:prstGeom prst="rect">
            <a:avLst/>
          </a:prstGeom>
          <a:solidFill>
            <a:srgbClr val="FFFFFF"/>
          </a:solidFill>
        </p:spPr>
      </p:sp>
      <p:grpSp>
        <p:nvGrpSpPr>
          <p:cNvPr id="3" name="Group 3"/>
          <p:cNvGrpSpPr/>
          <p:nvPr/>
        </p:nvGrpSpPr>
        <p:grpSpPr>
          <a:xfrm>
            <a:off x="6545735" y="406153"/>
            <a:ext cx="10042534" cy="9474693"/>
            <a:chOff x="0" y="0"/>
            <a:chExt cx="13390046" cy="12632924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923321" y="0"/>
              <a:ext cx="3005065" cy="2794710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923321" y="3279405"/>
              <a:ext cx="3005065" cy="2794710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923321" y="6558809"/>
              <a:ext cx="3005065" cy="2794710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923321" y="9838214"/>
              <a:ext cx="3005065" cy="2794710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461660" y="0"/>
              <a:ext cx="3005065" cy="2794710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461660" y="3279405"/>
              <a:ext cx="3005065" cy="2794710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461660" y="6558809"/>
              <a:ext cx="3005065" cy="2794710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461660" y="9838214"/>
              <a:ext cx="3005065" cy="2794710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0"/>
              <a:ext cx="3005065" cy="2794710"/>
            </a:xfrm>
            <a:prstGeom prst="rect">
              <a:avLst/>
            </a:prstGeom>
          </p:spPr>
        </p:pic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3279405"/>
              <a:ext cx="3005065" cy="2794710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6558809"/>
              <a:ext cx="3005065" cy="2794710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9838214"/>
              <a:ext cx="3005065" cy="2794710"/>
            </a:xfrm>
            <a:prstGeom prst="rect">
              <a:avLst/>
            </a:prstGeom>
          </p:spPr>
        </p:pic>
      </p:grpSp>
      <p:grpSp>
        <p:nvGrpSpPr>
          <p:cNvPr id="20" name="Group 20"/>
          <p:cNvGrpSpPr/>
          <p:nvPr/>
        </p:nvGrpSpPr>
        <p:grpSpPr>
          <a:xfrm>
            <a:off x="1104900" y="824285"/>
            <a:ext cx="8750843" cy="8318192"/>
            <a:chOff x="0" y="0"/>
            <a:chExt cx="11667791" cy="11090922"/>
          </a:xfrm>
        </p:grpSpPr>
        <p:grpSp>
          <p:nvGrpSpPr>
            <p:cNvPr id="21" name="Group 21"/>
            <p:cNvGrpSpPr>
              <a:grpSpLocks noChangeAspect="1"/>
            </p:cNvGrpSpPr>
            <p:nvPr/>
          </p:nvGrpSpPr>
          <p:grpSpPr>
            <a:xfrm>
              <a:off x="1931835" y="1354967"/>
              <a:ext cx="9735956" cy="9735956"/>
              <a:chOff x="0" y="0"/>
              <a:chExt cx="6350000" cy="6350000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  <p:txBody>
              <a:bodyPr/>
              <a:lstStyle/>
              <a:p>
                <a:endParaRPr lang="en-AU" dirty="0"/>
              </a:p>
            </p:txBody>
          </p:sp>
        </p:grpSp>
        <p:pic>
          <p:nvPicPr>
            <p:cNvPr id="23" name="Picture 23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96140" y="376277"/>
              <a:ext cx="9735956" cy="9756713"/>
            </a:xfrm>
            <a:prstGeom prst="rect">
              <a:avLst/>
            </a:prstGeom>
          </p:spPr>
        </p:pic>
      </p:grpSp>
      <p:sp>
        <p:nvSpPr>
          <p:cNvPr id="24" name="TextBox 24"/>
          <p:cNvSpPr txBox="1"/>
          <p:nvPr/>
        </p:nvSpPr>
        <p:spPr>
          <a:xfrm>
            <a:off x="2312375" y="3305349"/>
            <a:ext cx="5482998" cy="28476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59"/>
              </a:lnSpc>
            </a:pPr>
            <a:r>
              <a:rPr lang="en-US" sz="10533" spc="-105" dirty="0">
                <a:solidFill>
                  <a:srgbClr val="FFFFFF"/>
                </a:solidFill>
                <a:latin typeface="Graphik Regular" panose="020B0503030202060203" pitchFamily="34" charset="0"/>
              </a:rPr>
              <a:t>[Social Buzz]</a:t>
            </a:r>
          </a:p>
        </p:txBody>
      </p:sp>
      <p:pic>
        <p:nvPicPr>
          <p:cNvPr id="25" name="Audio 24">
            <a:hlinkClick r:id="" action="ppaction://media"/>
            <a:extLst>
              <a:ext uri="{FF2B5EF4-FFF2-40B4-BE49-F238E27FC236}">
                <a16:creationId xmlns:a16="http://schemas.microsoft.com/office/drawing/2014/main" id="{68F918C8-6808-430E-19CE-6C052F239AD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325245" t="-161075" r="-325245" b="-161075"/>
          <a:stretch>
            <a:fillRect/>
          </a:stretch>
        </p:blipFill>
        <p:spPr>
          <a:xfrm>
            <a:off x="14173200" y="7972425"/>
            <a:ext cx="3657600" cy="2057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1"/>
    </mc:Choice>
    <mc:Fallback>
      <p:transition spd="slow" advTm="200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 rot="5400000">
            <a:off x="10143618" y="5003701"/>
            <a:ext cx="942466" cy="279598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 rot="5400000">
            <a:off x="10143618" y="2227332"/>
            <a:ext cx="942466" cy="279598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 rot="5400000">
            <a:off x="10143618" y="7780070"/>
            <a:ext cx="942466" cy="279598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7"/>
          <a:srcRect l="4069" t="1617" r="4069" b="1617"/>
          <a:stretch>
            <a:fillRect/>
          </a:stretch>
        </p:blipFill>
        <p:spPr>
          <a:xfrm>
            <a:off x="5438298" y="1161805"/>
            <a:ext cx="5036754" cy="796339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457200" y="4539600"/>
            <a:ext cx="4703553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 spc="-80" dirty="0">
                <a:solidFill>
                  <a:srgbClr val="000000"/>
                </a:solidFill>
                <a:latin typeface="Graphik Regular" panose="020B0503030202060203" pitchFamily="34" charset="0"/>
              </a:rPr>
              <a:t>Summary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327032" y="9481425"/>
            <a:ext cx="9711338" cy="2017079"/>
            <a:chOff x="0" y="0"/>
            <a:chExt cx="12948451" cy="2689439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8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8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8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8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12" name="Group 12"/>
          <p:cNvGrpSpPr/>
          <p:nvPr/>
        </p:nvGrpSpPr>
        <p:grpSpPr>
          <a:xfrm>
            <a:off x="327032" y="-1179605"/>
            <a:ext cx="9711338" cy="2017079"/>
            <a:chOff x="0" y="0"/>
            <a:chExt cx="12948451" cy="2689439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8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8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8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8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20" name="Group 11">
            <a:extLst>
              <a:ext uri="{FF2B5EF4-FFF2-40B4-BE49-F238E27FC236}">
                <a16:creationId xmlns:a16="http://schemas.microsoft.com/office/drawing/2014/main" id="{C00ABEC5-EF3F-4E3E-827E-EB1F2EF17C0D}"/>
              </a:ext>
            </a:extLst>
          </p:cNvPr>
          <p:cNvGrpSpPr/>
          <p:nvPr/>
        </p:nvGrpSpPr>
        <p:grpSpPr>
          <a:xfrm>
            <a:off x="11581833" y="1580430"/>
            <a:ext cx="5677467" cy="867617"/>
            <a:chOff x="0" y="-47625"/>
            <a:chExt cx="7569956" cy="1156823"/>
          </a:xfrm>
        </p:grpSpPr>
        <p:sp>
          <p:nvSpPr>
            <p:cNvPr id="21" name="TextBox 12">
              <a:extLst>
                <a:ext uri="{FF2B5EF4-FFF2-40B4-BE49-F238E27FC236}">
                  <a16:creationId xmlns:a16="http://schemas.microsoft.com/office/drawing/2014/main" id="{19A1BE45-8301-44C6-A0D0-F8FDA800622F}"/>
                </a:ext>
              </a:extLst>
            </p:cNvPr>
            <p:cNvSpPr txBox="1"/>
            <p:nvPr/>
          </p:nvSpPr>
          <p:spPr>
            <a:xfrm>
              <a:off x="0" y="691990"/>
              <a:ext cx="7569956" cy="4172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60"/>
                </a:lnSpc>
              </a:pPr>
              <a:endParaRPr lang="en-US" sz="1900" spc="-19" dirty="0">
                <a:solidFill>
                  <a:srgbClr val="000000"/>
                </a:solidFill>
                <a:latin typeface="Graphik Regular" panose="020B0503030202060203" pitchFamily="34" charset="0"/>
              </a:endParaRPr>
            </a:p>
          </p:txBody>
        </p:sp>
        <p:sp>
          <p:nvSpPr>
            <p:cNvPr id="22" name="TextBox 13">
              <a:extLst>
                <a:ext uri="{FF2B5EF4-FFF2-40B4-BE49-F238E27FC236}">
                  <a16:creationId xmlns:a16="http://schemas.microsoft.com/office/drawing/2014/main" id="{3DAE5247-0244-4123-A713-8D8809E80C70}"/>
                </a:ext>
              </a:extLst>
            </p:cNvPr>
            <p:cNvSpPr txBox="1"/>
            <p:nvPr/>
          </p:nvSpPr>
          <p:spPr>
            <a:xfrm>
              <a:off x="0" y="-47625"/>
              <a:ext cx="7569956" cy="4517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40"/>
                </a:lnSpc>
              </a:pPr>
              <a:endParaRPr lang="en-US" sz="2100" spc="-21" dirty="0">
                <a:solidFill>
                  <a:srgbClr val="000000"/>
                </a:solidFill>
                <a:latin typeface="Graphik Regular" panose="020B0503030202060203" pitchFamily="34" charset="0"/>
              </a:endParaRPr>
            </a:p>
          </p:txBody>
        </p:sp>
      </p:grpSp>
      <p:grpSp>
        <p:nvGrpSpPr>
          <p:cNvPr id="23" name="Group 14">
            <a:extLst>
              <a:ext uri="{FF2B5EF4-FFF2-40B4-BE49-F238E27FC236}">
                <a16:creationId xmlns:a16="http://schemas.microsoft.com/office/drawing/2014/main" id="{F49CBA38-C879-499F-B0F5-691188949921}"/>
              </a:ext>
            </a:extLst>
          </p:cNvPr>
          <p:cNvGrpSpPr/>
          <p:nvPr/>
        </p:nvGrpSpPr>
        <p:grpSpPr>
          <a:xfrm>
            <a:off x="11581833" y="6964868"/>
            <a:ext cx="5677467" cy="867617"/>
            <a:chOff x="0" y="-47625"/>
            <a:chExt cx="7569956" cy="1156823"/>
          </a:xfrm>
        </p:grpSpPr>
        <p:sp>
          <p:nvSpPr>
            <p:cNvPr id="24" name="TextBox 15">
              <a:extLst>
                <a:ext uri="{FF2B5EF4-FFF2-40B4-BE49-F238E27FC236}">
                  <a16:creationId xmlns:a16="http://schemas.microsoft.com/office/drawing/2014/main" id="{3A90234A-916B-4C29-ACF1-11F97E8C2563}"/>
                </a:ext>
              </a:extLst>
            </p:cNvPr>
            <p:cNvSpPr txBox="1"/>
            <p:nvPr/>
          </p:nvSpPr>
          <p:spPr>
            <a:xfrm>
              <a:off x="0" y="691990"/>
              <a:ext cx="7569956" cy="4172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60"/>
                </a:lnSpc>
              </a:pPr>
              <a:endParaRPr lang="en-US" sz="1900" spc="-19" dirty="0">
                <a:solidFill>
                  <a:srgbClr val="000000"/>
                </a:solidFill>
                <a:latin typeface="Graphik Regular" panose="020B0503030202060203" pitchFamily="34" charset="0"/>
              </a:endParaRPr>
            </a:p>
          </p:txBody>
        </p:sp>
        <p:sp>
          <p:nvSpPr>
            <p:cNvPr id="25" name="TextBox 16">
              <a:extLst>
                <a:ext uri="{FF2B5EF4-FFF2-40B4-BE49-F238E27FC236}">
                  <a16:creationId xmlns:a16="http://schemas.microsoft.com/office/drawing/2014/main" id="{E1CF9388-A25B-45EF-AAD4-73FE2BA72053}"/>
                </a:ext>
              </a:extLst>
            </p:cNvPr>
            <p:cNvSpPr txBox="1"/>
            <p:nvPr/>
          </p:nvSpPr>
          <p:spPr>
            <a:xfrm>
              <a:off x="0" y="-47625"/>
              <a:ext cx="7569956" cy="4517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40"/>
                </a:lnSpc>
              </a:pPr>
              <a:endParaRPr lang="en-US" sz="2100" spc="-21" dirty="0">
                <a:solidFill>
                  <a:srgbClr val="000000"/>
                </a:solidFill>
                <a:latin typeface="Graphik Regular" panose="020B0503030202060203" pitchFamily="34" charset="0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DD39A56F-1D42-771A-858E-6D325F208DAF}"/>
              </a:ext>
            </a:extLst>
          </p:cNvPr>
          <p:cNvSpPr txBox="1"/>
          <p:nvPr/>
        </p:nvSpPr>
        <p:spPr>
          <a:xfrm>
            <a:off x="11028442" y="1684202"/>
            <a:ext cx="6784248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883C84"/>
                </a:solidFill>
              </a:rPr>
              <a:t>There are total of 16 distinct categories. Out of which Animal and Science categories are the most popular one.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883C84"/>
                </a:solidFill>
              </a:rPr>
              <a:t>4 types of content – Photo, Video, Gif and audio.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883C84"/>
                </a:solidFill>
              </a:rPr>
              <a:t>Out of which people prefer photo and video.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883C84"/>
                </a:solidFill>
              </a:rPr>
              <a:t>January month has the highest number of posts.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622FD8E-FC1F-5A51-70F1-9D8B6B5F88DE}"/>
              </a:ext>
            </a:extLst>
          </p:cNvPr>
          <p:cNvSpPr txBox="1"/>
          <p:nvPr/>
        </p:nvSpPr>
        <p:spPr>
          <a:xfrm>
            <a:off x="11430000" y="4539600"/>
            <a:ext cx="3505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883C84"/>
                </a:solidFill>
                <a:latin typeface="Baskerville Old Face" panose="02020602080505020303" pitchFamily="18" charset="0"/>
              </a:rPr>
              <a:t>Conclusion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F611ED8-9536-9539-7E73-C6EAA61CD6EB}"/>
              </a:ext>
            </a:extLst>
          </p:cNvPr>
          <p:cNvSpPr txBox="1"/>
          <p:nvPr/>
        </p:nvSpPr>
        <p:spPr>
          <a:xfrm>
            <a:off x="11046553" y="5614733"/>
            <a:ext cx="678424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883C84"/>
                </a:solidFill>
              </a:rPr>
              <a:t>Should focus more on the top 5 categories that’s animal, technology, science, healthy eating and food.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883C84"/>
                </a:solidFill>
              </a:rPr>
              <a:t>Create campaign to specifically target those audiences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883C84"/>
                </a:solidFill>
              </a:rPr>
              <a:t>Need to maximize in the month of January, May and august as the number of post in these months are highest </a:t>
            </a:r>
          </a:p>
        </p:txBody>
      </p:sp>
      <p:pic>
        <p:nvPicPr>
          <p:cNvPr id="17" name="Audio 16">
            <a:hlinkClick r:id="" action="ppaction://media"/>
            <a:extLst>
              <a:ext uri="{FF2B5EF4-FFF2-40B4-BE49-F238E27FC236}">
                <a16:creationId xmlns:a16="http://schemas.microsoft.com/office/drawing/2014/main" id="{2E4870B5-3C80-F62F-FE32-C389C851E80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rcRect l="-325245" t="-161075" r="-325245" b="-161075"/>
          <a:stretch>
            <a:fillRect/>
          </a:stretch>
        </p:blipFill>
        <p:spPr>
          <a:xfrm>
            <a:off x="14173200" y="7972425"/>
            <a:ext cx="3657600" cy="2057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608"/>
    </mc:Choice>
    <mc:Fallback>
      <p:transition spd="slow" advTm="536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10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421913" y="5552246"/>
            <a:ext cx="5385738" cy="4122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 spc="-26" dirty="0">
                <a:solidFill>
                  <a:srgbClr val="FFFFFF"/>
                </a:solidFill>
                <a:latin typeface="Graphik Regular" panose="020B0503030202060203" pitchFamily="34" charset="0"/>
              </a:rPr>
              <a:t>ANY QUESTIONS?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728428" y="3599225"/>
            <a:ext cx="3546595" cy="3371248"/>
            <a:chOff x="0" y="0"/>
            <a:chExt cx="4728794" cy="4494997"/>
          </a:xfrm>
        </p:grpSpPr>
        <p:grpSp>
          <p:nvGrpSpPr>
            <p:cNvPr id="4" name="Group 4"/>
            <p:cNvGrpSpPr>
              <a:grpSpLocks noChangeAspect="1"/>
            </p:cNvGrpSpPr>
            <p:nvPr/>
          </p:nvGrpSpPr>
          <p:grpSpPr>
            <a:xfrm>
              <a:off x="782946" y="549149"/>
              <a:ext cx="3945848" cy="3945848"/>
              <a:chOff x="0" y="0"/>
              <a:chExt cx="6350000" cy="635000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chemeClr val="bg1"/>
              </a:solidFill>
            </p:spPr>
          </p:sp>
        </p:grpSp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160550" y="152500"/>
              <a:ext cx="3945848" cy="3954260"/>
            </a:xfrm>
            <a:prstGeom prst="rect">
              <a:avLst/>
            </a:prstGeom>
          </p:spPr>
        </p:pic>
      </p:grpSp>
      <p:sp>
        <p:nvSpPr>
          <p:cNvPr id="7" name="TextBox 7"/>
          <p:cNvSpPr txBox="1"/>
          <p:nvPr/>
        </p:nvSpPr>
        <p:spPr>
          <a:xfrm>
            <a:off x="4669076" y="4178375"/>
            <a:ext cx="5729829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600"/>
              </a:lnSpc>
            </a:pPr>
            <a:r>
              <a:rPr lang="en-US" sz="8000" spc="-80" dirty="0">
                <a:solidFill>
                  <a:srgbClr val="FFFFFF"/>
                </a:solidFill>
                <a:latin typeface="Graphik Regular" panose="020B0503030202060203" pitchFamily="34" charset="0"/>
              </a:rPr>
              <a:t>Thank you!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517113" y="-1140306"/>
            <a:ext cx="17253775" cy="2017079"/>
            <a:chOff x="0" y="0"/>
            <a:chExt cx="23005033" cy="2689439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7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7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7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7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7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7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7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16" name="Group 16"/>
          <p:cNvGrpSpPr/>
          <p:nvPr/>
        </p:nvGrpSpPr>
        <p:grpSpPr>
          <a:xfrm>
            <a:off x="517113" y="9394369"/>
            <a:ext cx="17253775" cy="2017079"/>
            <a:chOff x="0" y="0"/>
            <a:chExt cx="23005033" cy="2689439"/>
          </a:xfrm>
        </p:grpSpPr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7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7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7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7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7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22" name="Picture 22"/>
            <p:cNvPicPr>
              <a:picLocks noChangeAspect="1"/>
            </p:cNvPicPr>
            <p:nvPr/>
          </p:nvPicPr>
          <p:blipFill>
            <a:blip r:embed="rId7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23" name="Picture 23"/>
            <p:cNvPicPr>
              <a:picLocks noChangeAspect="1"/>
            </p:cNvPicPr>
            <p:nvPr/>
          </p:nvPicPr>
          <p:blipFill>
            <a:blip r:embed="rId7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pic>
        <p:nvPicPr>
          <p:cNvPr id="24" name="Audio 23">
            <a:hlinkClick r:id="" action="ppaction://media"/>
            <a:extLst>
              <a:ext uri="{FF2B5EF4-FFF2-40B4-BE49-F238E27FC236}">
                <a16:creationId xmlns:a16="http://schemas.microsoft.com/office/drawing/2014/main" id="{BF763A02-0917-11CC-E24D-9ED47F39C7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325245" t="-161075" r="-325245" b="-161075"/>
          <a:stretch>
            <a:fillRect/>
          </a:stretch>
        </p:blipFill>
        <p:spPr>
          <a:xfrm>
            <a:off x="14173200" y="7972425"/>
            <a:ext cx="3657600" cy="2057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378"/>
    </mc:Choice>
    <mc:Fallback>
      <p:transition spd="slow" advTm="103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921591" y="3285301"/>
            <a:ext cx="8673443" cy="3762839"/>
            <a:chOff x="0" y="0"/>
            <a:chExt cx="11564591" cy="5017118"/>
          </a:xfrm>
        </p:grpSpPr>
        <p:sp>
          <p:nvSpPr>
            <p:cNvPr id="3" name="TextBox 3"/>
            <p:cNvSpPr txBox="1"/>
            <p:nvPr/>
          </p:nvSpPr>
          <p:spPr>
            <a:xfrm>
              <a:off x="0" y="0"/>
              <a:ext cx="11564591" cy="164147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600"/>
                </a:lnSpc>
              </a:pPr>
              <a:r>
                <a:rPr lang="en-US" sz="8000" spc="-80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Today's agenda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2298167"/>
              <a:ext cx="11564591" cy="271895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60"/>
                </a:lnSpc>
              </a:pPr>
              <a:r>
                <a:rPr lang="en-US" sz="1900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Project recap</a:t>
              </a:r>
            </a:p>
            <a:p>
              <a:pPr>
                <a:lnSpc>
                  <a:spcPts val="2660"/>
                </a:lnSpc>
              </a:pPr>
              <a:r>
                <a:rPr lang="en-US" sz="1900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Problem</a:t>
              </a:r>
            </a:p>
            <a:p>
              <a:pPr>
                <a:lnSpc>
                  <a:spcPts val="2660"/>
                </a:lnSpc>
              </a:pPr>
              <a:r>
                <a:rPr lang="en-US" sz="1900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The Analytics team</a:t>
              </a:r>
            </a:p>
            <a:p>
              <a:pPr>
                <a:lnSpc>
                  <a:spcPts val="2660"/>
                </a:lnSpc>
              </a:pPr>
              <a:r>
                <a:rPr lang="en-US" sz="1900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Process</a:t>
              </a:r>
            </a:p>
            <a:p>
              <a:pPr>
                <a:lnSpc>
                  <a:spcPts val="2660"/>
                </a:lnSpc>
              </a:pPr>
              <a:r>
                <a:rPr lang="en-US" sz="1900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Insights</a:t>
              </a:r>
            </a:p>
            <a:p>
              <a:pPr>
                <a:lnSpc>
                  <a:spcPts val="2660"/>
                </a:lnSpc>
              </a:pPr>
              <a:r>
                <a:rPr lang="en-US" sz="1900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Summary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5307242" y="-1685151"/>
            <a:ext cx="3545508" cy="3370302"/>
            <a:chOff x="0" y="0"/>
            <a:chExt cx="4727344" cy="4493736"/>
          </a:xfrm>
        </p:grpSpPr>
        <p:grpSp>
          <p:nvGrpSpPr>
            <p:cNvPr id="6" name="Group 6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9" name="Group 9"/>
          <p:cNvGrpSpPr/>
          <p:nvPr/>
        </p:nvGrpSpPr>
        <p:grpSpPr>
          <a:xfrm>
            <a:off x="13610070" y="3458349"/>
            <a:ext cx="3545508" cy="3370302"/>
            <a:chOff x="0" y="0"/>
            <a:chExt cx="4727344" cy="4493736"/>
          </a:xfrm>
        </p:grpSpPr>
        <p:grpSp>
          <p:nvGrpSpPr>
            <p:cNvPr id="10" name="Group 10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13" name="Group 13"/>
          <p:cNvGrpSpPr/>
          <p:nvPr/>
        </p:nvGrpSpPr>
        <p:grpSpPr>
          <a:xfrm>
            <a:off x="11912898" y="8601849"/>
            <a:ext cx="3545508" cy="3370302"/>
            <a:chOff x="0" y="0"/>
            <a:chExt cx="4727344" cy="4493736"/>
          </a:xfrm>
        </p:grpSpPr>
        <p:grpSp>
          <p:nvGrpSpPr>
            <p:cNvPr id="14" name="Group 14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17" name="Group 17"/>
          <p:cNvGrpSpPr/>
          <p:nvPr/>
        </p:nvGrpSpPr>
        <p:grpSpPr>
          <a:xfrm>
            <a:off x="-927557" y="406153"/>
            <a:ext cx="2253799" cy="9474693"/>
            <a:chOff x="0" y="0"/>
            <a:chExt cx="3005065" cy="12632924"/>
          </a:xfrm>
        </p:grpSpPr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7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7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7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7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</p:grpSp>
      <p:pic>
        <p:nvPicPr>
          <p:cNvPr id="22" name="Audio 21">
            <a:hlinkClick r:id="" action="ppaction://media"/>
            <a:extLst>
              <a:ext uri="{FF2B5EF4-FFF2-40B4-BE49-F238E27FC236}">
                <a16:creationId xmlns:a16="http://schemas.microsoft.com/office/drawing/2014/main" id="{00B62610-3C05-350A-1D21-D036E62751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325245" t="-161075" r="-325245" b="-161075"/>
          <a:stretch>
            <a:fillRect/>
          </a:stretch>
        </p:blipFill>
        <p:spPr>
          <a:xfrm>
            <a:off x="14173200" y="7972425"/>
            <a:ext cx="3657600" cy="2057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701"/>
    </mc:Choice>
    <mc:Fallback>
      <p:transition spd="slow" advTm="87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10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17113" y="584601"/>
            <a:ext cx="17253775" cy="9117799"/>
            <a:chOff x="0" y="0"/>
            <a:chExt cx="23005033" cy="12157065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3155875"/>
              <a:ext cx="2891870" cy="2689439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6311751"/>
              <a:ext cx="2891870" cy="2689439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9467626"/>
              <a:ext cx="2891870" cy="2689439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3155875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6311751"/>
              <a:ext cx="2891870" cy="2689439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9467626"/>
              <a:ext cx="2891870" cy="2689439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3155875"/>
              <a:ext cx="2891870" cy="2689439"/>
            </a:xfrm>
            <a:prstGeom prst="rect">
              <a:avLst/>
            </a:prstGeom>
          </p:spPr>
        </p:pic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6311751"/>
              <a:ext cx="2891870" cy="2689439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9467626"/>
              <a:ext cx="2891870" cy="2689439"/>
            </a:xfrm>
            <a:prstGeom prst="rect">
              <a:avLst/>
            </a:prstGeom>
          </p:spPr>
        </p:pic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3155875"/>
              <a:ext cx="2891870" cy="2689439"/>
            </a:xfrm>
            <a:prstGeom prst="rect">
              <a:avLst/>
            </a:prstGeom>
          </p:spPr>
        </p:pic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6311751"/>
              <a:ext cx="2891870" cy="2689439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9467626"/>
              <a:ext cx="2891870" cy="2689439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704388" y="3155875"/>
              <a:ext cx="2891870" cy="2689439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704388" y="6311751"/>
              <a:ext cx="2891870" cy="2689439"/>
            </a:xfrm>
            <a:prstGeom prst="rect">
              <a:avLst/>
            </a:prstGeom>
          </p:spPr>
        </p:pic>
        <p:pic>
          <p:nvPicPr>
            <p:cNvPr id="22" name="Picture 22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704388" y="9467626"/>
              <a:ext cx="2891870" cy="2689439"/>
            </a:xfrm>
            <a:prstGeom prst="rect">
              <a:avLst/>
            </a:prstGeom>
          </p:spPr>
        </p:pic>
        <p:pic>
          <p:nvPicPr>
            <p:cNvPr id="23" name="Picture 23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24" name="Picture 24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352194" y="3155875"/>
              <a:ext cx="2891870" cy="2689439"/>
            </a:xfrm>
            <a:prstGeom prst="rect">
              <a:avLst/>
            </a:prstGeom>
          </p:spPr>
        </p:pic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352194" y="6311751"/>
              <a:ext cx="2891870" cy="2689439"/>
            </a:xfrm>
            <a:prstGeom prst="rect">
              <a:avLst/>
            </a:prstGeom>
          </p:spPr>
        </p:pic>
        <p:pic>
          <p:nvPicPr>
            <p:cNvPr id="26" name="Picture 26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352194" y="9467626"/>
              <a:ext cx="2891870" cy="2689439"/>
            </a:xfrm>
            <a:prstGeom prst="rect">
              <a:avLst/>
            </a:prstGeom>
          </p:spPr>
        </p:pic>
        <p:pic>
          <p:nvPicPr>
            <p:cNvPr id="27" name="Picture 27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  <p:pic>
          <p:nvPicPr>
            <p:cNvPr id="28" name="Picture 28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3155875"/>
              <a:ext cx="2891870" cy="2689439"/>
            </a:xfrm>
            <a:prstGeom prst="rect">
              <a:avLst/>
            </a:prstGeom>
          </p:spPr>
        </p:pic>
        <p:pic>
          <p:nvPicPr>
            <p:cNvPr id="29" name="Picture 2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6311751"/>
              <a:ext cx="2891870" cy="2689439"/>
            </a:xfrm>
            <a:prstGeom prst="rect">
              <a:avLst/>
            </a:prstGeom>
          </p:spPr>
        </p:pic>
        <p:pic>
          <p:nvPicPr>
            <p:cNvPr id="30" name="Picture 30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9467626"/>
              <a:ext cx="2891870" cy="2689439"/>
            </a:xfrm>
            <a:prstGeom prst="rect">
              <a:avLst/>
            </a:prstGeom>
          </p:spPr>
        </p:pic>
      </p:grpSp>
      <p:sp>
        <p:nvSpPr>
          <p:cNvPr id="31" name="AutoShape 31"/>
          <p:cNvSpPr/>
          <p:nvPr/>
        </p:nvSpPr>
        <p:spPr>
          <a:xfrm>
            <a:off x="4946896" y="2005584"/>
            <a:ext cx="11342283" cy="6275832"/>
          </a:xfrm>
          <a:prstGeom prst="rect">
            <a:avLst/>
          </a:prstGeom>
          <a:solidFill>
            <a:schemeClr val="bg1"/>
          </a:solidFill>
        </p:spPr>
        <p:txBody>
          <a:bodyPr/>
          <a:lstStyle/>
          <a:p>
            <a:r>
              <a:rPr lang="en-US" dirty="0"/>
              <a:t>k</a:t>
            </a:r>
          </a:p>
        </p:txBody>
      </p:sp>
      <p:pic>
        <p:nvPicPr>
          <p:cNvPr id="32" name="Picture 3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 b="321"/>
          <a:stretch>
            <a:fillRect/>
          </a:stretch>
        </p:blipFill>
        <p:spPr>
          <a:xfrm rot="10799999">
            <a:off x="1983048" y="1909668"/>
            <a:ext cx="6453903" cy="6467663"/>
          </a:xfrm>
          <a:prstGeom prst="rect">
            <a:avLst/>
          </a:prstGeom>
        </p:spPr>
      </p:pic>
      <p:sp>
        <p:nvSpPr>
          <p:cNvPr id="33" name="TextBox 33"/>
          <p:cNvSpPr txBox="1"/>
          <p:nvPr/>
        </p:nvSpPr>
        <p:spPr>
          <a:xfrm>
            <a:off x="2969013" y="3935700"/>
            <a:ext cx="4481973" cy="24622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8000" spc="-80" dirty="0">
                <a:solidFill>
                  <a:srgbClr val="FFFFFF"/>
                </a:solidFill>
                <a:latin typeface="Graphik Regular" panose="020B0503030202060203" pitchFamily="34" charset="0"/>
              </a:rPr>
              <a:t>Project Recap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6B13C7B-3AAC-FE55-03CB-CC1121E134E2}"/>
              </a:ext>
            </a:extLst>
          </p:cNvPr>
          <p:cNvSpPr txBox="1"/>
          <p:nvPr/>
        </p:nvSpPr>
        <p:spPr>
          <a:xfrm>
            <a:off x="9311380" y="3643312"/>
            <a:ext cx="600760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Social Buzz is a fast growing technology unicorn that need to adapt quickly to it’s global scale. Accenture has begun a 3 month POC focusing on three tasks:</a:t>
            </a:r>
          </a:p>
          <a:p>
            <a:endParaRPr lang="en-US" sz="2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An audit of Social Buzz’s big data practice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Recommendations for a successful IPO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An analysis to find Social Buzz’s top 5 most popular categories of content </a:t>
            </a:r>
          </a:p>
        </p:txBody>
      </p:sp>
      <p:pic>
        <p:nvPicPr>
          <p:cNvPr id="35" name="Audio 34">
            <a:hlinkClick r:id="" action="ppaction://media"/>
            <a:extLst>
              <a:ext uri="{FF2B5EF4-FFF2-40B4-BE49-F238E27FC236}">
                <a16:creationId xmlns:a16="http://schemas.microsoft.com/office/drawing/2014/main" id="{DB0154C7-FE60-E97E-6F1A-5ED3E52B396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325245" t="-161075" r="-325245" b="-161075"/>
          <a:stretch>
            <a:fillRect/>
          </a:stretch>
        </p:blipFill>
        <p:spPr>
          <a:xfrm>
            <a:off x="14173200" y="7972425"/>
            <a:ext cx="3657600" cy="2057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738"/>
    </mc:Choice>
    <mc:Fallback>
      <p:transition spd="slow" advTm="337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144000" y="8195696"/>
            <a:ext cx="3545508" cy="3370302"/>
            <a:chOff x="0" y="0"/>
            <a:chExt cx="4727344" cy="4493736"/>
          </a:xfrm>
        </p:grpSpPr>
        <p:grpSp>
          <p:nvGrpSpPr>
            <p:cNvPr id="3" name="Group 3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sp>
        <p:nvSpPr>
          <p:cNvPr id="6" name="AutoShape 6"/>
          <p:cNvSpPr/>
          <p:nvPr/>
        </p:nvSpPr>
        <p:spPr>
          <a:xfrm>
            <a:off x="0" y="0"/>
            <a:ext cx="9964482" cy="10287000"/>
          </a:xfrm>
          <a:prstGeom prst="rect">
            <a:avLst/>
          </a:prstGeom>
          <a:solidFill>
            <a:srgbClr val="A100FF"/>
          </a:solidFill>
          <a:ln>
            <a:solidFill>
              <a:srgbClr val="A100FF"/>
            </a:solidFill>
          </a:ln>
        </p:spPr>
        <p:txBody>
          <a:bodyPr/>
          <a:lstStyle/>
          <a:p>
            <a:endParaRPr lang="en-AU" dirty="0"/>
          </a:p>
        </p:txBody>
      </p:sp>
      <p:grpSp>
        <p:nvGrpSpPr>
          <p:cNvPr id="7" name="Group 7"/>
          <p:cNvGrpSpPr/>
          <p:nvPr/>
        </p:nvGrpSpPr>
        <p:grpSpPr>
          <a:xfrm>
            <a:off x="-146279" y="406153"/>
            <a:ext cx="2253799" cy="9474693"/>
            <a:chOff x="0" y="0"/>
            <a:chExt cx="3005065" cy="12632924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7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7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7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7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</p:grpSp>
      <p:grpSp>
        <p:nvGrpSpPr>
          <p:cNvPr id="12" name="Group 12"/>
          <p:cNvGrpSpPr/>
          <p:nvPr/>
        </p:nvGrpSpPr>
        <p:grpSpPr>
          <a:xfrm>
            <a:off x="1298688" y="1464558"/>
            <a:ext cx="3438614" cy="3297100"/>
            <a:chOff x="0" y="154662"/>
            <a:chExt cx="4584818" cy="4396135"/>
          </a:xfrm>
        </p:grpSpPr>
        <p:grpSp>
          <p:nvGrpSpPr>
            <p:cNvPr id="13" name="Group 13"/>
            <p:cNvGrpSpPr>
              <a:grpSpLocks noChangeAspect="1"/>
            </p:cNvGrpSpPr>
            <p:nvPr/>
          </p:nvGrpSpPr>
          <p:grpSpPr>
            <a:xfrm>
              <a:off x="0" y="656398"/>
              <a:ext cx="3894399" cy="3894399"/>
              <a:chOff x="0" y="0"/>
              <a:chExt cx="6350000" cy="63500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963488"/>
              </a:solidFill>
            </p:spPr>
            <p:txBody>
              <a:bodyPr/>
              <a:lstStyle/>
              <a:p>
                <a:endParaRPr lang="en-AU" dirty="0"/>
              </a:p>
            </p:txBody>
          </p:sp>
        </p:grpSp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rcRect b="321"/>
            <a:stretch>
              <a:fillRect/>
            </a:stretch>
          </p:blipFill>
          <p:spPr>
            <a:xfrm rot="16484543">
              <a:off x="686267" y="150511"/>
              <a:ext cx="3894400" cy="3902702"/>
            </a:xfrm>
            <a:prstGeom prst="rect">
              <a:avLst/>
            </a:prstGeom>
          </p:spPr>
        </p:pic>
      </p:grpSp>
      <p:grpSp>
        <p:nvGrpSpPr>
          <p:cNvPr id="16" name="Group 16"/>
          <p:cNvGrpSpPr/>
          <p:nvPr/>
        </p:nvGrpSpPr>
        <p:grpSpPr>
          <a:xfrm>
            <a:off x="15986267" y="-1061348"/>
            <a:ext cx="3545508" cy="3370302"/>
            <a:chOff x="0" y="0"/>
            <a:chExt cx="4727344" cy="4493736"/>
          </a:xfrm>
        </p:grpSpPr>
        <p:grpSp>
          <p:nvGrpSpPr>
            <p:cNvPr id="17" name="Group 17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pic>
        <p:nvPicPr>
          <p:cNvPr id="20" name="Picture 20"/>
          <p:cNvPicPr>
            <a:picLocks noChangeAspect="1"/>
          </p:cNvPicPr>
          <p:nvPr/>
        </p:nvPicPr>
        <p:blipFill>
          <a:blip r:embed="rId11"/>
          <a:srcRect l="24693" r="24693"/>
          <a:stretch>
            <a:fillRect/>
          </a:stretch>
        </p:blipFill>
        <p:spPr>
          <a:xfrm>
            <a:off x="11007484" y="1028700"/>
            <a:ext cx="6251816" cy="8229600"/>
          </a:xfrm>
          <a:prstGeom prst="rect">
            <a:avLst/>
          </a:prstGeom>
        </p:spPr>
      </p:pic>
      <p:sp>
        <p:nvSpPr>
          <p:cNvPr id="21" name="TextBox 21"/>
          <p:cNvSpPr txBox="1"/>
          <p:nvPr/>
        </p:nvSpPr>
        <p:spPr>
          <a:xfrm>
            <a:off x="3069738" y="2308953"/>
            <a:ext cx="5786869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 spc="-80" dirty="0">
                <a:solidFill>
                  <a:srgbClr val="FFFFFF"/>
                </a:solidFill>
                <a:latin typeface="Graphik Regular" panose="020B0503030202060203" pitchFamily="34" charset="0"/>
              </a:rPr>
              <a:t>Problem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DD98BBC-FC3C-A0B0-FF08-74F5997D77BD}"/>
              </a:ext>
            </a:extLst>
          </p:cNvPr>
          <p:cNvSpPr txBox="1"/>
          <p:nvPr/>
        </p:nvSpPr>
        <p:spPr>
          <a:xfrm>
            <a:off x="2503378" y="4733985"/>
            <a:ext cx="664062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bg1"/>
                </a:solidFill>
              </a:rPr>
              <a:t>Over 100,000 posts per day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bg1"/>
                </a:solidFill>
              </a:rPr>
              <a:t>36,500,000 pieces of content per year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 b="1" dirty="0">
              <a:solidFill>
                <a:schemeClr val="bg1"/>
              </a:solidFill>
            </a:endParaRPr>
          </a:p>
          <a:p>
            <a:r>
              <a:rPr lang="en-US" sz="3200" b="1" dirty="0">
                <a:solidFill>
                  <a:schemeClr val="bg1"/>
                </a:solidFill>
              </a:rPr>
              <a:t>    But how to capitalize on it when          is so much?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 b="1" dirty="0">
              <a:solidFill>
                <a:schemeClr val="bg1"/>
              </a:solidFill>
            </a:endParaRPr>
          </a:p>
          <a:p>
            <a:r>
              <a:rPr lang="en-US" sz="3200" b="1" dirty="0">
                <a:solidFill>
                  <a:schemeClr val="bg1"/>
                </a:solidFill>
              </a:rPr>
              <a:t>    Analysis to find Social Buzz’s top 5 most popular categories of  content</a:t>
            </a:r>
          </a:p>
        </p:txBody>
      </p:sp>
      <p:pic>
        <p:nvPicPr>
          <p:cNvPr id="23" name="Audio 22">
            <a:hlinkClick r:id="" action="ppaction://media"/>
            <a:extLst>
              <a:ext uri="{FF2B5EF4-FFF2-40B4-BE49-F238E27FC236}">
                <a16:creationId xmlns:a16="http://schemas.microsoft.com/office/drawing/2014/main" id="{15216B81-F3A2-EFBB-BF7B-87722F5A190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rcRect l="-325245" t="-161075" r="-325245" b="-161075"/>
          <a:stretch>
            <a:fillRect/>
          </a:stretch>
        </p:blipFill>
        <p:spPr>
          <a:xfrm>
            <a:off x="14173200" y="7972425"/>
            <a:ext cx="3657600" cy="2057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136"/>
    </mc:Choice>
    <mc:Fallback>
      <p:transition spd="slow" advTm="251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06723" y="406153"/>
            <a:ext cx="9939843" cy="9474693"/>
            <a:chOff x="0" y="0"/>
            <a:chExt cx="13253124" cy="12632924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416020" y="0"/>
              <a:ext cx="3005065" cy="2794710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416020" y="9838214"/>
              <a:ext cx="3005065" cy="2794710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832040" y="0"/>
              <a:ext cx="3005065" cy="2794710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832040" y="9838214"/>
              <a:ext cx="3005065" cy="2794710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248060" y="0"/>
              <a:ext cx="3005065" cy="2794710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248060" y="3279405"/>
              <a:ext cx="3005065" cy="2794710"/>
            </a:xfrm>
            <a:prstGeom prst="rect">
              <a:avLst/>
            </a:prstGeom>
          </p:spPr>
        </p:pic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248060" y="6558809"/>
              <a:ext cx="3005065" cy="2794710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248060" y="9838214"/>
              <a:ext cx="3005065" cy="2794710"/>
            </a:xfrm>
            <a:prstGeom prst="rect">
              <a:avLst/>
            </a:prstGeom>
          </p:spPr>
        </p:pic>
      </p:grpSp>
      <p:sp>
        <p:nvSpPr>
          <p:cNvPr id="15" name="AutoShape 15"/>
          <p:cNvSpPr/>
          <p:nvPr/>
        </p:nvSpPr>
        <p:spPr>
          <a:xfrm>
            <a:off x="2110745" y="1825527"/>
            <a:ext cx="6750815" cy="6635945"/>
          </a:xfrm>
          <a:prstGeom prst="rect">
            <a:avLst/>
          </a:prstGeom>
          <a:solidFill>
            <a:srgbClr val="FFFFFF"/>
          </a:solidFill>
        </p:spPr>
      </p:sp>
      <p:grpSp>
        <p:nvGrpSpPr>
          <p:cNvPr id="16" name="Group 16"/>
          <p:cNvGrpSpPr>
            <a:grpSpLocks noChangeAspect="1"/>
          </p:cNvGrpSpPr>
          <p:nvPr/>
        </p:nvGrpSpPr>
        <p:grpSpPr>
          <a:xfrm>
            <a:off x="11825797" y="1270731"/>
            <a:ext cx="2085137" cy="2085137"/>
            <a:chOff x="0" y="0"/>
            <a:chExt cx="6350000" cy="63500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solidFill>
              <a:srgbClr val="A100FF"/>
            </a:solidFill>
          </p:spPr>
        </p:sp>
      </p:grpSp>
      <p:grpSp>
        <p:nvGrpSpPr>
          <p:cNvPr id="18" name="Group 18"/>
          <p:cNvGrpSpPr>
            <a:grpSpLocks noChangeAspect="1"/>
          </p:cNvGrpSpPr>
          <p:nvPr/>
        </p:nvGrpSpPr>
        <p:grpSpPr>
          <a:xfrm>
            <a:off x="11419219" y="1028700"/>
            <a:ext cx="2174041" cy="2165548"/>
            <a:chOff x="0" y="0"/>
            <a:chExt cx="6502400" cy="6477000"/>
          </a:xfrm>
        </p:grpSpPr>
        <p:sp>
          <p:nvSpPr>
            <p:cNvPr id="19" name="Freeform 19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7"/>
              <a:stretch>
                <a:fillRect l="-136837" t="-28774" r="-84967" b="-86469"/>
              </a:stretch>
            </a:blipFill>
            <a:ln>
              <a:solidFill>
                <a:srgbClr val="00BAFF"/>
              </a:solidFill>
            </a:ln>
          </p:spPr>
          <p:txBody>
            <a:bodyPr/>
            <a:lstStyle/>
            <a:p>
              <a:endParaRPr lang="en-AU" dirty="0"/>
            </a:p>
          </p:txBody>
        </p:sp>
        <p:sp>
          <p:nvSpPr>
            <p:cNvPr id="20" name="Freeform 20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2E44D8"/>
            </a:solidFill>
          </p:spPr>
        </p:sp>
      </p:grpSp>
      <p:grpSp>
        <p:nvGrpSpPr>
          <p:cNvPr id="21" name="Group 21"/>
          <p:cNvGrpSpPr>
            <a:grpSpLocks noChangeAspect="1"/>
          </p:cNvGrpSpPr>
          <p:nvPr/>
        </p:nvGrpSpPr>
        <p:grpSpPr>
          <a:xfrm>
            <a:off x="11825797" y="4221947"/>
            <a:ext cx="2085137" cy="2085137"/>
            <a:chOff x="0" y="0"/>
            <a:chExt cx="6350000" cy="63500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solidFill>
              <a:srgbClr val="A100FF"/>
            </a:solidFill>
          </p:spPr>
          <p:txBody>
            <a:bodyPr/>
            <a:lstStyle/>
            <a:p>
              <a:endParaRPr lang="en-AU" dirty="0"/>
            </a:p>
          </p:txBody>
        </p:sp>
      </p:grpSp>
      <p:grpSp>
        <p:nvGrpSpPr>
          <p:cNvPr id="23" name="Group 23"/>
          <p:cNvGrpSpPr>
            <a:grpSpLocks noChangeAspect="1"/>
          </p:cNvGrpSpPr>
          <p:nvPr/>
        </p:nvGrpSpPr>
        <p:grpSpPr>
          <a:xfrm>
            <a:off x="11411515" y="4002073"/>
            <a:ext cx="2187334" cy="2123082"/>
            <a:chOff x="-23042" y="66269"/>
            <a:chExt cx="6542158" cy="6349987"/>
          </a:xfrm>
        </p:grpSpPr>
        <p:sp>
          <p:nvSpPr>
            <p:cNvPr id="24" name="Freeform 24"/>
            <p:cNvSpPr/>
            <p:nvPr/>
          </p:nvSpPr>
          <p:spPr>
            <a:xfrm>
              <a:off x="-23042" y="119185"/>
              <a:ext cx="6542158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8"/>
              <a:stretch>
                <a:fillRect l="-162891" t="-16684" r="-160683" b="-166629"/>
              </a:stretch>
            </a:blipFill>
            <a:ln>
              <a:solidFill>
                <a:srgbClr val="00BAFF"/>
              </a:solidFill>
            </a:ln>
          </p:spPr>
        </p:sp>
        <p:sp>
          <p:nvSpPr>
            <p:cNvPr id="25" name="Freeform 25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2E44D8"/>
            </a:solidFill>
          </p:spPr>
        </p:sp>
      </p:grpSp>
      <p:grpSp>
        <p:nvGrpSpPr>
          <p:cNvPr id="26" name="Group 26"/>
          <p:cNvGrpSpPr>
            <a:grpSpLocks noChangeAspect="1"/>
          </p:cNvGrpSpPr>
          <p:nvPr/>
        </p:nvGrpSpPr>
        <p:grpSpPr>
          <a:xfrm>
            <a:off x="11825797" y="7173163"/>
            <a:ext cx="2085137" cy="2085137"/>
            <a:chOff x="0" y="0"/>
            <a:chExt cx="6350000" cy="63500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solidFill>
              <a:srgbClr val="A100FF"/>
            </a:solidFill>
          </p:spPr>
          <p:txBody>
            <a:bodyPr/>
            <a:lstStyle/>
            <a:p>
              <a:endParaRPr lang="en-AU" dirty="0"/>
            </a:p>
          </p:txBody>
        </p:sp>
      </p:grpSp>
      <p:grpSp>
        <p:nvGrpSpPr>
          <p:cNvPr id="28" name="Group 28"/>
          <p:cNvGrpSpPr>
            <a:grpSpLocks noChangeAspect="1"/>
          </p:cNvGrpSpPr>
          <p:nvPr/>
        </p:nvGrpSpPr>
        <p:grpSpPr>
          <a:xfrm>
            <a:off x="11419219" y="6931132"/>
            <a:ext cx="2174041" cy="2165548"/>
            <a:chOff x="0" y="0"/>
            <a:chExt cx="6502400" cy="6477000"/>
          </a:xfrm>
        </p:grpSpPr>
        <p:sp>
          <p:nvSpPr>
            <p:cNvPr id="29" name="Freeform 29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9"/>
              <a:stretch>
                <a:fillRect l="-164266" t="1917" r="-22903" b="-93994"/>
              </a:stretch>
            </a:blipFill>
            <a:ln>
              <a:solidFill>
                <a:srgbClr val="00BAFF"/>
              </a:solidFill>
            </a:ln>
          </p:spPr>
          <p:txBody>
            <a:bodyPr/>
            <a:lstStyle/>
            <a:p>
              <a:endParaRPr lang="en-AU" dirty="0"/>
            </a:p>
          </p:txBody>
        </p:sp>
        <p:sp>
          <p:nvSpPr>
            <p:cNvPr id="30" name="Freeform 30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2E44D8"/>
            </a:solidFill>
          </p:spPr>
        </p:sp>
      </p:grpSp>
      <p:sp>
        <p:nvSpPr>
          <p:cNvPr id="31" name="TextBox 31"/>
          <p:cNvSpPr txBox="1"/>
          <p:nvPr/>
        </p:nvSpPr>
        <p:spPr>
          <a:xfrm>
            <a:off x="2670508" y="3331799"/>
            <a:ext cx="5612273" cy="36933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8000" spc="-80" dirty="0">
                <a:solidFill>
                  <a:srgbClr val="000000"/>
                </a:solidFill>
                <a:latin typeface="Graphik Regular" panose="020B0503030202060203" pitchFamily="34" charset="0"/>
              </a:rPr>
              <a:t>The Analytics team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7CFBD0D-AA61-662E-2A91-C31ED66E7F9C}"/>
              </a:ext>
            </a:extLst>
          </p:cNvPr>
          <p:cNvSpPr txBox="1"/>
          <p:nvPr/>
        </p:nvSpPr>
        <p:spPr>
          <a:xfrm>
            <a:off x="2633113" y="6492030"/>
            <a:ext cx="564604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  <a:t>Buzz Metrics</a:t>
            </a:r>
          </a:p>
        </p:txBody>
      </p:sp>
      <p:pic>
        <p:nvPicPr>
          <p:cNvPr id="33" name="Audio 32">
            <a:hlinkClick r:id="" action="ppaction://media"/>
            <a:extLst>
              <a:ext uri="{FF2B5EF4-FFF2-40B4-BE49-F238E27FC236}">
                <a16:creationId xmlns:a16="http://schemas.microsoft.com/office/drawing/2014/main" id="{A26192FA-E653-3636-04B7-233886E5C58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rcRect l="-325245" t="-161075" r="-325245" b="-161075"/>
          <a:stretch>
            <a:fillRect/>
          </a:stretch>
        </p:blipFill>
        <p:spPr>
          <a:xfrm>
            <a:off x="14173200" y="7972425"/>
            <a:ext cx="3657600" cy="2057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16"/>
    </mc:Choice>
    <mc:Fallback>
      <p:transition spd="slow" advTm="37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10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45296" y="406153"/>
            <a:ext cx="10042534" cy="9474693"/>
            <a:chOff x="0" y="0"/>
            <a:chExt cx="13390046" cy="12632924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r="10232"/>
            <a:stretch>
              <a:fillRect/>
            </a:stretch>
          </p:blipFill>
          <p:spPr>
            <a:xfrm>
              <a:off x="6923321" y="6558809"/>
              <a:ext cx="2697587" cy="2794710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923321" y="9838214"/>
              <a:ext cx="3005065" cy="2794710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461660" y="3279405"/>
              <a:ext cx="3005065" cy="2794710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461660" y="6558809"/>
              <a:ext cx="3005065" cy="2794710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461660" y="9838214"/>
              <a:ext cx="3005065" cy="2794710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9838214"/>
              <a:ext cx="3005065" cy="2794710"/>
            </a:xfrm>
            <a:prstGeom prst="rect">
              <a:avLst/>
            </a:prstGeom>
          </p:spPr>
        </p:pic>
      </p:grpSp>
      <p:grpSp>
        <p:nvGrpSpPr>
          <p:cNvPr id="13" name="Group 13"/>
          <p:cNvGrpSpPr/>
          <p:nvPr/>
        </p:nvGrpSpPr>
        <p:grpSpPr>
          <a:xfrm>
            <a:off x="1903391" y="1027892"/>
            <a:ext cx="1854962" cy="1781248"/>
            <a:chOff x="0" y="0"/>
            <a:chExt cx="2473282" cy="2374997"/>
          </a:xfrm>
        </p:grpSpPr>
        <p:grpSp>
          <p:nvGrpSpPr>
            <p:cNvPr id="14" name="Group 14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</p:sp>
        </p:grpSp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grpSp>
        <p:nvGrpSpPr>
          <p:cNvPr id="17" name="Group 17"/>
          <p:cNvGrpSpPr/>
          <p:nvPr/>
        </p:nvGrpSpPr>
        <p:grpSpPr>
          <a:xfrm>
            <a:off x="3758754" y="2639980"/>
            <a:ext cx="1854962" cy="1781248"/>
            <a:chOff x="0" y="0"/>
            <a:chExt cx="2473282" cy="2374997"/>
          </a:xfrm>
        </p:grpSpPr>
        <p:grpSp>
          <p:nvGrpSpPr>
            <p:cNvPr id="18" name="Group 18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</p:sp>
        </p:grpSp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grpSp>
        <p:nvGrpSpPr>
          <p:cNvPr id="21" name="Group 21"/>
          <p:cNvGrpSpPr/>
          <p:nvPr/>
        </p:nvGrpSpPr>
        <p:grpSpPr>
          <a:xfrm>
            <a:off x="5614117" y="4252068"/>
            <a:ext cx="1854962" cy="1781248"/>
            <a:chOff x="0" y="0"/>
            <a:chExt cx="2473282" cy="2374997"/>
          </a:xfrm>
        </p:grpSpPr>
        <p:grpSp>
          <p:nvGrpSpPr>
            <p:cNvPr id="22" name="Group 22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</p:sp>
        </p:grpSp>
        <p:pic>
          <p:nvPicPr>
            <p:cNvPr id="24" name="Picture 24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grpSp>
        <p:nvGrpSpPr>
          <p:cNvPr id="25" name="Group 25"/>
          <p:cNvGrpSpPr/>
          <p:nvPr/>
        </p:nvGrpSpPr>
        <p:grpSpPr>
          <a:xfrm>
            <a:off x="7469480" y="5864156"/>
            <a:ext cx="1854962" cy="1781248"/>
            <a:chOff x="0" y="0"/>
            <a:chExt cx="2473282" cy="2374997"/>
          </a:xfrm>
        </p:grpSpPr>
        <p:grpSp>
          <p:nvGrpSpPr>
            <p:cNvPr id="26" name="Group 26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27" name="Freeform 27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</p:sp>
        </p:grpSp>
        <p:pic>
          <p:nvPicPr>
            <p:cNvPr id="28" name="Picture 28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grpSp>
        <p:nvGrpSpPr>
          <p:cNvPr id="29" name="Group 29"/>
          <p:cNvGrpSpPr/>
          <p:nvPr/>
        </p:nvGrpSpPr>
        <p:grpSpPr>
          <a:xfrm>
            <a:off x="9324843" y="7476244"/>
            <a:ext cx="1854962" cy="1781248"/>
            <a:chOff x="0" y="0"/>
            <a:chExt cx="2473282" cy="2374997"/>
          </a:xfrm>
        </p:grpSpPr>
        <p:grpSp>
          <p:nvGrpSpPr>
            <p:cNvPr id="30" name="Group 30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31" name="Freeform 31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</p:sp>
        </p:grpSp>
        <p:pic>
          <p:nvPicPr>
            <p:cNvPr id="32" name="Picture 32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sp>
        <p:nvSpPr>
          <p:cNvPr id="33" name="TextBox 33"/>
          <p:cNvSpPr txBox="1"/>
          <p:nvPr/>
        </p:nvSpPr>
        <p:spPr>
          <a:xfrm>
            <a:off x="10667818" y="1028700"/>
            <a:ext cx="6642545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600"/>
              </a:lnSpc>
            </a:pPr>
            <a:r>
              <a:rPr lang="en-US" sz="8000" spc="-80" dirty="0">
                <a:solidFill>
                  <a:srgbClr val="FFFFFF"/>
                </a:solidFill>
                <a:latin typeface="Graphik Regular" panose="020B0503030202060203" pitchFamily="34" charset="0"/>
              </a:rPr>
              <a:t>Process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2630944" y="1372359"/>
            <a:ext cx="1229487" cy="9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 dirty="0">
                <a:solidFill>
                  <a:srgbClr val="FFFFFF"/>
                </a:solidFill>
                <a:latin typeface="Clear Sans Regular Bold"/>
              </a:rPr>
              <a:t>1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4534646" y="2984043"/>
            <a:ext cx="1229487" cy="9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 dirty="0">
                <a:solidFill>
                  <a:srgbClr val="FFFFFF"/>
                </a:solidFill>
                <a:latin typeface="Clear Sans Regular Bold"/>
              </a:rPr>
              <a:t>2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0108223" y="7828620"/>
            <a:ext cx="1229487" cy="9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>
                <a:solidFill>
                  <a:srgbClr val="FFFFFF"/>
                </a:solidFill>
                <a:latin typeface="Clear Sans Regular Bold"/>
              </a:rPr>
              <a:t>5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8193880" y="6204766"/>
            <a:ext cx="1229487" cy="9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 dirty="0">
                <a:solidFill>
                  <a:srgbClr val="FFFFFF"/>
                </a:solidFill>
                <a:latin typeface="Clear Sans Regular Bold"/>
              </a:rPr>
              <a:t>4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6396750" y="4605252"/>
            <a:ext cx="1229487" cy="9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 dirty="0">
                <a:solidFill>
                  <a:srgbClr val="FFFFFF"/>
                </a:solidFill>
                <a:latin typeface="Clear Sans Regular Bold"/>
              </a:rPr>
              <a:t>3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94FB83A-A4D7-49C1-3BEC-EFDF5FCC7817}"/>
              </a:ext>
            </a:extLst>
          </p:cNvPr>
          <p:cNvSpPr txBox="1"/>
          <p:nvPr/>
        </p:nvSpPr>
        <p:spPr>
          <a:xfrm>
            <a:off x="4191000" y="1284816"/>
            <a:ext cx="4495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</a:rPr>
              <a:t>Data Understanding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76B22F0-A267-B29C-EC70-20E68B8BBCF9}"/>
              </a:ext>
            </a:extLst>
          </p:cNvPr>
          <p:cNvSpPr txBox="1"/>
          <p:nvPr/>
        </p:nvSpPr>
        <p:spPr>
          <a:xfrm>
            <a:off x="6151349" y="2971083"/>
            <a:ext cx="44956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</a:rPr>
              <a:t>Data Cleaning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A927773-3F4C-A850-5CF8-0569CA4AC083}"/>
              </a:ext>
            </a:extLst>
          </p:cNvPr>
          <p:cNvSpPr txBox="1"/>
          <p:nvPr/>
        </p:nvSpPr>
        <p:spPr>
          <a:xfrm>
            <a:off x="8071063" y="4563268"/>
            <a:ext cx="40743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</a:rPr>
              <a:t>Data Modelling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96C5249-7B5A-47CA-580A-F6D21D033ED7}"/>
              </a:ext>
            </a:extLst>
          </p:cNvPr>
          <p:cNvSpPr txBox="1"/>
          <p:nvPr/>
        </p:nvSpPr>
        <p:spPr>
          <a:xfrm>
            <a:off x="10108222" y="6204766"/>
            <a:ext cx="38363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</a:rPr>
              <a:t>Data Analysis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301F0B3-1C97-9D69-5AFF-10A1B2952D2A}"/>
              </a:ext>
            </a:extLst>
          </p:cNvPr>
          <p:cNvSpPr txBox="1"/>
          <p:nvPr/>
        </p:nvSpPr>
        <p:spPr>
          <a:xfrm>
            <a:off x="11963400" y="8039100"/>
            <a:ext cx="4114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</a:rPr>
              <a:t>Uncover Insights</a:t>
            </a:r>
          </a:p>
        </p:txBody>
      </p:sp>
      <p:pic>
        <p:nvPicPr>
          <p:cNvPr id="44" name="Audio 43">
            <a:hlinkClick r:id="" action="ppaction://media"/>
            <a:extLst>
              <a:ext uri="{FF2B5EF4-FFF2-40B4-BE49-F238E27FC236}">
                <a16:creationId xmlns:a16="http://schemas.microsoft.com/office/drawing/2014/main" id="{F047BAF2-D8DD-A771-5F5E-4C9E1002328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325245" t="-161075" r="-325245" b="-161075"/>
          <a:stretch>
            <a:fillRect/>
          </a:stretch>
        </p:blipFill>
        <p:spPr>
          <a:xfrm>
            <a:off x="14173200" y="7972425"/>
            <a:ext cx="3657600" cy="2057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535"/>
    </mc:Choice>
    <mc:Fallback>
      <p:transition spd="slow" advTm="355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2127159" y="6480806"/>
            <a:ext cx="2972219" cy="881758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028700" y="388069"/>
            <a:ext cx="4636129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 spc="-80" dirty="0">
                <a:solidFill>
                  <a:srgbClr val="000000"/>
                </a:solidFill>
                <a:latin typeface="Graphik Regular" panose="020B0503030202060203" pitchFamily="34" charset="0"/>
              </a:rPr>
              <a:t>Insights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517112" y="7810500"/>
            <a:ext cx="17253775" cy="2017079"/>
            <a:chOff x="0" y="0"/>
            <a:chExt cx="23005033" cy="2689439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7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7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7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7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7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7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7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pic>
        <p:nvPicPr>
          <p:cNvPr id="12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7272183" y="6480309"/>
            <a:ext cx="2972219" cy="881758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12670342" y="6480309"/>
            <a:ext cx="2972219" cy="881758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427AC95B-E769-538F-8C94-D31422458023}"/>
              </a:ext>
            </a:extLst>
          </p:cNvPr>
          <p:cNvSpPr txBox="1"/>
          <p:nvPr/>
        </p:nvSpPr>
        <p:spPr>
          <a:xfrm>
            <a:off x="1905000" y="5771260"/>
            <a:ext cx="39303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16 Unique Categories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78E7A7E-732C-2A92-D5D1-1D1C2347E875}"/>
              </a:ext>
            </a:extLst>
          </p:cNvPr>
          <p:cNvSpPr txBox="1"/>
          <p:nvPr/>
        </p:nvSpPr>
        <p:spPr>
          <a:xfrm>
            <a:off x="11734800" y="5771260"/>
            <a:ext cx="51816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January with more number of post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A93F108-C4DD-AD64-231D-12E9CB8C0830}"/>
              </a:ext>
            </a:extLst>
          </p:cNvPr>
          <p:cNvSpPr txBox="1"/>
          <p:nvPr/>
        </p:nvSpPr>
        <p:spPr>
          <a:xfrm>
            <a:off x="5943600" y="5732873"/>
            <a:ext cx="4876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Animal is most favorite category</a:t>
            </a:r>
          </a:p>
        </p:txBody>
      </p:sp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7F444F49-7B3E-8D10-9C84-E8449BDAF8C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325245" t="-161075" r="-325245" b="-161075"/>
          <a:stretch>
            <a:fillRect/>
          </a:stretch>
        </p:blipFill>
        <p:spPr>
          <a:xfrm>
            <a:off x="14173200" y="7972425"/>
            <a:ext cx="3657600" cy="2057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570"/>
    </mc:Choice>
    <mc:Fallback>
      <p:transition spd="slow" advTm="175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55213" y="9490985"/>
            <a:ext cx="17253775" cy="2017079"/>
            <a:chOff x="0" y="0"/>
            <a:chExt cx="23005033" cy="2689439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10" name="Group 10"/>
          <p:cNvGrpSpPr/>
          <p:nvPr/>
        </p:nvGrpSpPr>
        <p:grpSpPr>
          <a:xfrm rot="1153642">
            <a:off x="979455" y="8814373"/>
            <a:ext cx="3545508" cy="3370302"/>
            <a:chOff x="0" y="0"/>
            <a:chExt cx="4727344" cy="4493736"/>
          </a:xfrm>
        </p:grpSpPr>
        <p:grpSp>
          <p:nvGrpSpPr>
            <p:cNvPr id="11" name="Group 11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14" name="Group 14"/>
          <p:cNvGrpSpPr/>
          <p:nvPr/>
        </p:nvGrpSpPr>
        <p:grpSpPr>
          <a:xfrm>
            <a:off x="655751" y="-710238"/>
            <a:ext cx="17253775" cy="2017079"/>
            <a:chOff x="0" y="0"/>
            <a:chExt cx="23005033" cy="2689439"/>
          </a:xfrm>
        </p:grpSpPr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sp>
        <p:nvSpPr>
          <p:cNvPr id="22" name="AutoShape 22"/>
          <p:cNvSpPr/>
          <p:nvPr/>
        </p:nvSpPr>
        <p:spPr>
          <a:xfrm>
            <a:off x="0" y="0"/>
            <a:ext cx="2386482" cy="10287000"/>
          </a:xfrm>
          <a:prstGeom prst="rect">
            <a:avLst/>
          </a:prstGeom>
          <a:solidFill>
            <a:srgbClr val="A100FF"/>
          </a:solidFill>
        </p:spPr>
      </p:sp>
      <p:grpSp>
        <p:nvGrpSpPr>
          <p:cNvPr id="23" name="Group 23"/>
          <p:cNvGrpSpPr/>
          <p:nvPr/>
        </p:nvGrpSpPr>
        <p:grpSpPr>
          <a:xfrm>
            <a:off x="16515246" y="-1685151"/>
            <a:ext cx="3545508" cy="3370302"/>
            <a:chOff x="0" y="0"/>
            <a:chExt cx="4727344" cy="4493736"/>
          </a:xfrm>
        </p:grpSpPr>
        <p:grpSp>
          <p:nvGrpSpPr>
            <p:cNvPr id="24" name="Group 24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26" name="Picture 26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aphicFrame>
        <p:nvGraphicFramePr>
          <p:cNvPr id="29" name="Chart 28">
            <a:extLst>
              <a:ext uri="{FF2B5EF4-FFF2-40B4-BE49-F238E27FC236}">
                <a16:creationId xmlns:a16="http://schemas.microsoft.com/office/drawing/2014/main" id="{10C8D359-8EE8-34AE-5DCD-FCB372BF240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95578889"/>
              </p:ext>
            </p:extLst>
          </p:nvPr>
        </p:nvGraphicFramePr>
        <p:xfrm>
          <a:off x="3491816" y="1796106"/>
          <a:ext cx="13506484" cy="70830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pic>
        <p:nvPicPr>
          <p:cNvPr id="27" name="Audio 26">
            <a:hlinkClick r:id="" action="ppaction://media"/>
            <a:extLst>
              <a:ext uri="{FF2B5EF4-FFF2-40B4-BE49-F238E27FC236}">
                <a16:creationId xmlns:a16="http://schemas.microsoft.com/office/drawing/2014/main" id="{D541BAD6-82D6-64C4-F1FA-43403D6A3F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rcRect l="-325245" t="-161075" r="-325245" b="-161075"/>
          <a:stretch>
            <a:fillRect/>
          </a:stretch>
        </p:blipFill>
        <p:spPr>
          <a:xfrm>
            <a:off x="14173200" y="7972425"/>
            <a:ext cx="3657600" cy="2057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660"/>
    </mc:Choice>
    <mc:Fallback>
      <p:transition spd="slow" advTm="526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55213" y="9490985"/>
            <a:ext cx="17253775" cy="2017079"/>
            <a:chOff x="0" y="0"/>
            <a:chExt cx="23005033" cy="2689439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10" name="Group 10"/>
          <p:cNvGrpSpPr/>
          <p:nvPr/>
        </p:nvGrpSpPr>
        <p:grpSpPr>
          <a:xfrm rot="1153642">
            <a:off x="979455" y="8814373"/>
            <a:ext cx="3545508" cy="3370302"/>
            <a:chOff x="0" y="0"/>
            <a:chExt cx="4727344" cy="4493736"/>
          </a:xfrm>
        </p:grpSpPr>
        <p:grpSp>
          <p:nvGrpSpPr>
            <p:cNvPr id="11" name="Group 11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14" name="Group 14"/>
          <p:cNvGrpSpPr/>
          <p:nvPr/>
        </p:nvGrpSpPr>
        <p:grpSpPr>
          <a:xfrm>
            <a:off x="655752" y="-1235382"/>
            <a:ext cx="17253775" cy="2017079"/>
            <a:chOff x="0" y="0"/>
            <a:chExt cx="23005033" cy="2689439"/>
          </a:xfrm>
        </p:grpSpPr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sp>
        <p:nvSpPr>
          <p:cNvPr id="22" name="AutoShape 22"/>
          <p:cNvSpPr/>
          <p:nvPr/>
        </p:nvSpPr>
        <p:spPr>
          <a:xfrm>
            <a:off x="0" y="0"/>
            <a:ext cx="2386482" cy="10287000"/>
          </a:xfrm>
          <a:prstGeom prst="rect">
            <a:avLst/>
          </a:prstGeom>
          <a:solidFill>
            <a:srgbClr val="A100FF"/>
          </a:solidFill>
        </p:spPr>
      </p:sp>
      <p:grpSp>
        <p:nvGrpSpPr>
          <p:cNvPr id="23" name="Group 23"/>
          <p:cNvGrpSpPr/>
          <p:nvPr/>
        </p:nvGrpSpPr>
        <p:grpSpPr>
          <a:xfrm>
            <a:off x="16515246" y="-1685151"/>
            <a:ext cx="3545508" cy="3370302"/>
            <a:chOff x="0" y="0"/>
            <a:chExt cx="4727344" cy="4493736"/>
          </a:xfrm>
        </p:grpSpPr>
        <p:grpSp>
          <p:nvGrpSpPr>
            <p:cNvPr id="24" name="Group 24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26" name="Picture 26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aphicFrame>
        <p:nvGraphicFramePr>
          <p:cNvPr id="28" name="Chart 27">
            <a:extLst>
              <a:ext uri="{FF2B5EF4-FFF2-40B4-BE49-F238E27FC236}">
                <a16:creationId xmlns:a16="http://schemas.microsoft.com/office/drawing/2014/main" id="{1DBA7084-8041-E4B8-29FC-93333685A1C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46075495"/>
              </p:ext>
            </p:extLst>
          </p:nvPr>
        </p:nvGraphicFramePr>
        <p:xfrm>
          <a:off x="3009101" y="1685151"/>
          <a:ext cx="14656280" cy="69023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pic>
        <p:nvPicPr>
          <p:cNvPr id="27" name="Audio 26">
            <a:hlinkClick r:id="" action="ppaction://media"/>
            <a:extLst>
              <a:ext uri="{FF2B5EF4-FFF2-40B4-BE49-F238E27FC236}">
                <a16:creationId xmlns:a16="http://schemas.microsoft.com/office/drawing/2014/main" id="{2CCD329B-E550-EC03-A7BD-92291824B7C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rcRect l="-325245" t="-161075" r="-325245" b="-161075"/>
          <a:stretch>
            <a:fillRect/>
          </a:stretch>
        </p:blipFill>
        <p:spPr>
          <a:xfrm>
            <a:off x="14173200" y="7972425"/>
            <a:ext cx="36576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8516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964"/>
    </mc:Choice>
    <mc:Fallback>
      <p:transition spd="slow" advTm="589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286</TotalTime>
  <Words>283</Words>
  <Application>Microsoft Office PowerPoint</Application>
  <PresentationFormat>Custom</PresentationFormat>
  <Paragraphs>74</Paragraphs>
  <Slides>11</Slides>
  <Notes>11</Notes>
  <HiddenSlides>0</HiddenSlides>
  <MMClips>11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Clear Sans Regular Bold</vt:lpstr>
      <vt:lpstr>Graphik Regular</vt:lpstr>
      <vt:lpstr>Calibri</vt:lpstr>
      <vt:lpstr>Arial</vt:lpstr>
      <vt:lpstr>Algerian</vt:lpstr>
      <vt:lpstr>Baskerville Old Face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Template</dc:title>
  <dc:creator>Kevin Dang</dc:creator>
  <cp:lastModifiedBy>Debasmita Paul</cp:lastModifiedBy>
  <cp:revision>18</cp:revision>
  <dcterms:created xsi:type="dcterms:W3CDTF">2006-08-16T00:00:00Z</dcterms:created>
  <dcterms:modified xsi:type="dcterms:W3CDTF">2024-12-24T07:18:37Z</dcterms:modified>
  <dc:identifier>DAEhDyfaYKE</dc:identifier>
</cp:coreProperties>
</file>

<file path=docProps/thumbnail.jpeg>
</file>